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6" r:id="rId1"/>
  </p:sldMasterIdLst>
  <p:notesMasterIdLst>
    <p:notesMasterId r:id="rId25"/>
  </p:notesMasterIdLst>
  <p:sldIdLst>
    <p:sldId id="256" r:id="rId2"/>
    <p:sldId id="304" r:id="rId3"/>
    <p:sldId id="260" r:id="rId4"/>
    <p:sldId id="291" r:id="rId5"/>
    <p:sldId id="289" r:id="rId6"/>
    <p:sldId id="290" r:id="rId7"/>
    <p:sldId id="305" r:id="rId8"/>
    <p:sldId id="295" r:id="rId9"/>
    <p:sldId id="294" r:id="rId10"/>
    <p:sldId id="312" r:id="rId11"/>
    <p:sldId id="296" r:id="rId12"/>
    <p:sldId id="297" r:id="rId13"/>
    <p:sldId id="313" r:id="rId14"/>
    <p:sldId id="298" r:id="rId15"/>
    <p:sldId id="303" r:id="rId16"/>
    <p:sldId id="311" r:id="rId17"/>
    <p:sldId id="299" r:id="rId18"/>
    <p:sldId id="300" r:id="rId19"/>
    <p:sldId id="271" r:id="rId20"/>
    <p:sldId id="276" r:id="rId21"/>
    <p:sldId id="270" r:id="rId22"/>
    <p:sldId id="286" r:id="rId23"/>
    <p:sldId id="285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E0FF"/>
    <a:srgbClr val="94C31F"/>
    <a:srgbClr val="B3E1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5C63E4-607A-4D80-8B71-6A732693E3F1}" v="10" dt="2023-06-06T21:52:25.3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01" autoAdjust="0"/>
    <p:restoredTop sz="92714" autoAdjust="0"/>
  </p:normalViewPr>
  <p:slideViewPr>
    <p:cSldViewPr snapToGrid="0">
      <p:cViewPr varScale="1">
        <p:scale>
          <a:sx n="106" d="100"/>
          <a:sy n="106" d="100"/>
        </p:scale>
        <p:origin x="558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7096030-EBED-41EC-9D43-D82A8850F8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60ABFA-DCA3-4F1C-8845-6B74C76433F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EB9B33-F9C5-48A9-8D10-5FD8A446B53F}" type="datetimeFigureOut">
              <a:rPr lang="en-US" smtClean="0"/>
              <a:t>6/7/2023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923C8FE-7DD1-4543-B513-151CC41439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19BF28D-DE79-4CDD-8972-B8B02A5254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D9A31-2F06-4838-BB3D-D11FE4EE1F2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E936DC-E504-42AF-B8EE-9F7C594FFD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56CBCE-7E86-40E1-8D3B-517ED984D1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6CBCE-7E86-40E1-8D3B-517ED984D1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036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6CBCE-7E86-40E1-8D3B-517ED984D1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62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6CBCE-7E86-40E1-8D3B-517ED984D1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63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6CBCE-7E86-40E1-8D3B-517ED984D1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894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6CBCE-7E86-40E1-8D3B-517ED984D1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48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6CBCE-7E86-40E1-8D3B-517ED984D1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53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6CBCE-7E86-40E1-8D3B-517ED984D1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47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6CBCE-7E86-40E1-8D3B-517ED984D1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26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6CBCE-7E86-40E1-8D3B-517ED984D1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54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6CBCE-7E86-40E1-8D3B-517ED984D1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41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6CBCE-7E86-40E1-8D3B-517ED984D14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28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6CBCE-7E86-40E1-8D3B-517ED984D14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52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6CBCE-7E86-40E1-8D3B-517ED984D14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40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5" indent="0" algn="ctr">
              <a:buNone/>
              <a:defRPr sz="2000"/>
            </a:lvl2pPr>
            <a:lvl3pPr marL="914388" indent="0" algn="ctr">
              <a:buNone/>
              <a:defRPr sz="1800"/>
            </a:lvl3pPr>
            <a:lvl4pPr marL="1371583" indent="0" algn="ctr">
              <a:buNone/>
              <a:defRPr sz="1600"/>
            </a:lvl4pPr>
            <a:lvl5pPr marL="1828777" indent="0" algn="ctr">
              <a:buNone/>
              <a:defRPr sz="1600"/>
            </a:lvl5pPr>
            <a:lvl6pPr marL="2285971" indent="0" algn="ctr">
              <a:buNone/>
              <a:defRPr sz="1600"/>
            </a:lvl6pPr>
            <a:lvl7pPr marL="2743165" indent="0" algn="ctr">
              <a:buNone/>
              <a:defRPr sz="1600"/>
            </a:lvl7pPr>
            <a:lvl8pPr marL="3200360" indent="0" algn="ctr">
              <a:buNone/>
              <a:defRPr sz="1600"/>
            </a:lvl8pPr>
            <a:lvl9pPr marL="365755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9D643-C6B8-4C2C-8C76-06AEB66A9D1E}" type="datetime1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17CA-B4F1-475E-B033-FD56510EB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9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EA26F-81EF-4C96-A1F9-D573CBB2E1D2}" type="datetime1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17CA-B4F1-475E-B033-FD56510EB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86D79-BD50-4747-936F-F094575D5D64}" type="datetime1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17CA-B4F1-475E-B033-FD56510EB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26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773B7-7155-44AE-A5E5-A21DE5F51F69}" type="datetime1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17CA-B4F1-475E-B033-FD56510EB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63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CACAC-94DA-467D-8849-B7C552B91F9E}" type="datetime1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17CA-B4F1-475E-B033-FD56510EB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34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2A00-0409-4FCD-B6C1-BC95013A90BB}" type="datetime1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17CA-B4F1-475E-B033-FD56510EB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48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5" indent="0">
              <a:buNone/>
              <a:defRPr sz="2000" b="1"/>
            </a:lvl2pPr>
            <a:lvl3pPr marL="914388" indent="0">
              <a:buNone/>
              <a:defRPr sz="1800" b="1"/>
            </a:lvl3pPr>
            <a:lvl4pPr marL="1371583" indent="0">
              <a:buNone/>
              <a:defRPr sz="1600" b="1"/>
            </a:lvl4pPr>
            <a:lvl5pPr marL="1828777" indent="0">
              <a:buNone/>
              <a:defRPr sz="1600" b="1"/>
            </a:lvl5pPr>
            <a:lvl6pPr marL="2285971" indent="0">
              <a:buNone/>
              <a:defRPr sz="1600" b="1"/>
            </a:lvl6pPr>
            <a:lvl7pPr marL="2743165" indent="0">
              <a:buNone/>
              <a:defRPr sz="1600" b="1"/>
            </a:lvl7pPr>
            <a:lvl8pPr marL="3200360" indent="0">
              <a:buNone/>
              <a:defRPr sz="1600" b="1"/>
            </a:lvl8pPr>
            <a:lvl9pPr marL="365755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5" indent="0">
              <a:buNone/>
              <a:defRPr sz="2000" b="1"/>
            </a:lvl2pPr>
            <a:lvl3pPr marL="914388" indent="0">
              <a:buNone/>
              <a:defRPr sz="1800" b="1"/>
            </a:lvl3pPr>
            <a:lvl4pPr marL="1371583" indent="0">
              <a:buNone/>
              <a:defRPr sz="1600" b="1"/>
            </a:lvl4pPr>
            <a:lvl5pPr marL="1828777" indent="0">
              <a:buNone/>
              <a:defRPr sz="1600" b="1"/>
            </a:lvl5pPr>
            <a:lvl6pPr marL="2285971" indent="0">
              <a:buNone/>
              <a:defRPr sz="1600" b="1"/>
            </a:lvl6pPr>
            <a:lvl7pPr marL="2743165" indent="0">
              <a:buNone/>
              <a:defRPr sz="1600" b="1"/>
            </a:lvl7pPr>
            <a:lvl8pPr marL="3200360" indent="0">
              <a:buNone/>
              <a:defRPr sz="1600" b="1"/>
            </a:lvl8pPr>
            <a:lvl9pPr marL="365755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E2386-FFC4-4AE7-B06F-D8B58DE35F67}" type="datetime1">
              <a:rPr lang="en-US" smtClean="0"/>
              <a:t>6/7/2023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17CA-B4F1-475E-B033-FD56510EB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0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57FF-E2D7-4E9D-A74F-B727C2FCE0C2}" type="datetime1">
              <a:rPr lang="en-US" smtClean="0"/>
              <a:t>6/7/2023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17CA-B4F1-475E-B033-FD56510EB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11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5A1FB-7D4C-4BA6-A916-C04F7F7E9DD2}" type="datetime1">
              <a:rPr lang="en-US" smtClean="0"/>
              <a:t>6/7/2023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17CA-B4F1-475E-B033-FD56510EB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19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5" indent="0">
              <a:buNone/>
              <a:defRPr sz="1400"/>
            </a:lvl2pPr>
            <a:lvl3pPr marL="914388" indent="0">
              <a:buNone/>
              <a:defRPr sz="1200"/>
            </a:lvl3pPr>
            <a:lvl4pPr marL="1371583" indent="0">
              <a:buNone/>
              <a:defRPr sz="1000"/>
            </a:lvl4pPr>
            <a:lvl5pPr marL="1828777" indent="0">
              <a:buNone/>
              <a:defRPr sz="1000"/>
            </a:lvl5pPr>
            <a:lvl6pPr marL="2285971" indent="0">
              <a:buNone/>
              <a:defRPr sz="1000"/>
            </a:lvl6pPr>
            <a:lvl7pPr marL="2743165" indent="0">
              <a:buNone/>
              <a:defRPr sz="1000"/>
            </a:lvl7pPr>
            <a:lvl8pPr marL="3200360" indent="0">
              <a:buNone/>
              <a:defRPr sz="1000"/>
            </a:lvl8pPr>
            <a:lvl9pPr marL="365755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7102-A4C8-492C-ACEA-D3B36301062E}" type="datetime1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17CA-B4F1-475E-B033-FD56510EB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52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95" indent="0">
              <a:buNone/>
              <a:defRPr sz="2800"/>
            </a:lvl2pPr>
            <a:lvl3pPr marL="914388" indent="0">
              <a:buNone/>
              <a:defRPr sz="2400"/>
            </a:lvl3pPr>
            <a:lvl4pPr marL="1371583" indent="0">
              <a:buNone/>
              <a:defRPr sz="2000"/>
            </a:lvl4pPr>
            <a:lvl5pPr marL="1828777" indent="0">
              <a:buNone/>
              <a:defRPr sz="2000"/>
            </a:lvl5pPr>
            <a:lvl6pPr marL="2285971" indent="0">
              <a:buNone/>
              <a:defRPr sz="2000"/>
            </a:lvl6pPr>
            <a:lvl7pPr marL="2743165" indent="0">
              <a:buNone/>
              <a:defRPr sz="2000"/>
            </a:lvl7pPr>
            <a:lvl8pPr marL="3200360" indent="0">
              <a:buNone/>
              <a:defRPr sz="2000"/>
            </a:lvl8pPr>
            <a:lvl9pPr marL="3657555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5" indent="0">
              <a:buNone/>
              <a:defRPr sz="1400"/>
            </a:lvl2pPr>
            <a:lvl3pPr marL="914388" indent="0">
              <a:buNone/>
              <a:defRPr sz="1200"/>
            </a:lvl3pPr>
            <a:lvl4pPr marL="1371583" indent="0">
              <a:buNone/>
              <a:defRPr sz="1000"/>
            </a:lvl4pPr>
            <a:lvl5pPr marL="1828777" indent="0">
              <a:buNone/>
              <a:defRPr sz="1000"/>
            </a:lvl5pPr>
            <a:lvl6pPr marL="2285971" indent="0">
              <a:buNone/>
              <a:defRPr sz="1000"/>
            </a:lvl6pPr>
            <a:lvl7pPr marL="2743165" indent="0">
              <a:buNone/>
              <a:defRPr sz="1000"/>
            </a:lvl7pPr>
            <a:lvl8pPr marL="3200360" indent="0">
              <a:buNone/>
              <a:defRPr sz="1000"/>
            </a:lvl8pPr>
            <a:lvl9pPr marL="365755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1518C-2A9F-4F4A-869A-20046716126A}" type="datetime1">
              <a:rPr lang="en-US" smtClean="0"/>
              <a:t>6/7/2023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17CA-B4F1-475E-B033-FD56510EB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670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9EE4F-12D9-4129-A2EF-677BFF741AAC}" type="datetime1">
              <a:rPr lang="en-US" smtClean="0"/>
              <a:t>6/7/2023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617CA-B4F1-475E-B033-FD56510EB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6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38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7" indent="-228597" algn="l" defTabSz="91438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2" indent="-228597" algn="l" defTabSz="9143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5" indent="-228597" algn="l" defTabSz="9143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0" indent="-228597" algn="l" defTabSz="9143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75" indent="-228597" algn="l" defTabSz="9143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69" indent="-228597" algn="l" defTabSz="9143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63" indent="-228597" algn="l" defTabSz="9143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57" indent="-228597" algn="l" defTabSz="9143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52" indent="-228597" algn="l" defTabSz="9143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5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8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3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7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1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65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0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55" algn="l" defTabSz="914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flsand.org/" TargetMode="External"/><Relationship Id="rId2" Type="http://schemas.openxmlformats.org/officeDocument/2006/relationships/hyperlink" Target="http://www.fccflorida.org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hyperlink" Target="http://apdcares.org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pd.myflorida.com/cdcplus/" TargetMode="External"/><Relationship Id="rId2" Type="http://schemas.openxmlformats.org/officeDocument/2006/relationships/hyperlink" Target="http://ibudgetflorida.org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hyperlink" Target="http://resourcedirectory.apd.myflorida.com/resourcedirectory/" TargetMode="External"/><Relationship Id="rId4" Type="http://schemas.openxmlformats.org/officeDocument/2006/relationships/hyperlink" Target="https://navigator.apd.myflorida.com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rebeccarcrosby@gmail.com" TargetMode="External"/><Relationship Id="rId2" Type="http://schemas.openxmlformats.org/officeDocument/2006/relationships/hyperlink" Target="mailto:canalissi25@gmail.co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hyperlink" Target="mailto:natalie.jean@apdcares.org" TargetMode="External"/><Relationship Id="rId4" Type="http://schemas.openxmlformats.org/officeDocument/2006/relationships/hyperlink" Target="mailto:robyn.stawski@gmail.com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EFC1C65-4CEA-408C-AF97-BD815EDC8D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57" b="-5788"/>
          <a:stretch/>
        </p:blipFill>
        <p:spPr>
          <a:xfrm>
            <a:off x="0" y="2"/>
            <a:ext cx="12192000" cy="16075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EA6FEF-29BD-4379-BE37-E0045E4F5C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506" y="2081892"/>
            <a:ext cx="10746297" cy="2768501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Self Determination and Service Providers: Advocating Through Life’s Journeys</a:t>
            </a:r>
            <a:b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2023 Family Café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EC11381-95F4-4E20-B806-84E5A4E8F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912" y="216473"/>
            <a:ext cx="2006053" cy="756924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BC39927D-0F14-5560-6F2D-FFA9867B53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53543" y="5561467"/>
            <a:ext cx="4114800" cy="71686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Taylor N. Hatch</a:t>
            </a:r>
          </a:p>
          <a:p>
            <a:r>
              <a:rPr lang="en-US" b="1" dirty="0"/>
              <a:t>Director</a:t>
            </a:r>
          </a:p>
        </p:txBody>
      </p:sp>
    </p:spTree>
    <p:extLst>
      <p:ext uri="{BB962C8B-B14F-4D97-AF65-F5344CB8AC3E}">
        <p14:creationId xmlns:p14="http://schemas.microsoft.com/office/powerpoint/2010/main" val="3927565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CB2FD2-107E-DF2D-9714-636846DDA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17CA-B4F1-475E-B033-FD56510EB888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 descr="A collage of photos of people and animals&#10;&#10;Description automatically generated with medium confidence">
            <a:extLst>
              <a:ext uri="{FF2B5EF4-FFF2-40B4-BE49-F238E27FC236}">
                <a16:creationId xmlns:a16="http://schemas.microsoft.com/office/drawing/2014/main" id="{DA6AC448-0A6E-D2D4-9B70-0BFBFCD9C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969" y="-14874"/>
            <a:ext cx="7964032" cy="63712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C8E24D-9276-15A4-184F-54E665E4779D}"/>
              </a:ext>
            </a:extLst>
          </p:cNvPr>
          <p:cNvSpPr txBox="1"/>
          <p:nvPr/>
        </p:nvSpPr>
        <p:spPr>
          <a:xfrm>
            <a:off x="390454" y="2057277"/>
            <a:ext cx="360707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</a:p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Rebecca!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8DF7A1-C056-4E35-BD21-672FA4AF00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54" b="-1924"/>
          <a:stretch/>
        </p:blipFill>
        <p:spPr>
          <a:xfrm rot="10800000">
            <a:off x="0" y="5968092"/>
            <a:ext cx="12192000" cy="88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91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5359A-72F0-4EC9-A8A6-D172C091C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17CA-B4F1-475E-B033-FD56510EB888}" type="slidenum">
              <a:rPr lang="en-US" smtClean="0">
                <a:solidFill>
                  <a:schemeClr val="tx1"/>
                </a:solidFill>
              </a:rPr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38CC65-8BC8-40A8-88CE-E12530812EC7}"/>
              </a:ext>
            </a:extLst>
          </p:cNvPr>
          <p:cNvSpPr txBox="1"/>
          <p:nvPr/>
        </p:nvSpPr>
        <p:spPr>
          <a:xfrm>
            <a:off x="425337" y="1506632"/>
            <a:ext cx="11136342" cy="423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What does a day in my life look like, and how do I navigate the challenges that arise?</a:t>
            </a:r>
          </a:p>
          <a:p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How do I find resources in unexpected places?</a:t>
            </a:r>
          </a:p>
          <a:p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What are green flags and red flags that I look for when interviewing providers?</a:t>
            </a:r>
          </a:p>
          <a:p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What would my dream team of support look like as a combination of family, friends, and waiver providers?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5A03EE-C41A-4293-816C-585D0EA6B516}"/>
              </a:ext>
            </a:extLst>
          </p:cNvPr>
          <p:cNvSpPr txBox="1"/>
          <p:nvPr/>
        </p:nvSpPr>
        <p:spPr>
          <a:xfrm>
            <a:off x="1871799" y="430969"/>
            <a:ext cx="8439323" cy="86177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Rebecca’s Perspective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2ED2CD-C46C-64E3-D4ED-E4559534A2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54" b="-1924"/>
          <a:stretch/>
        </p:blipFill>
        <p:spPr>
          <a:xfrm rot="10800000">
            <a:off x="0" y="5919019"/>
            <a:ext cx="12192000" cy="93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08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5359A-72F0-4EC9-A8A6-D172C091C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17CA-B4F1-475E-B033-FD56510EB888}" type="slidenum">
              <a:rPr lang="en-US" smtClean="0">
                <a:solidFill>
                  <a:schemeClr val="tx1"/>
                </a:solidFill>
              </a:rPr>
              <a:t>12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38CC65-8BC8-40A8-88CE-E12530812EC7}"/>
              </a:ext>
            </a:extLst>
          </p:cNvPr>
          <p:cNvSpPr txBox="1"/>
          <p:nvPr/>
        </p:nvSpPr>
        <p:spPr>
          <a:xfrm>
            <a:off x="753342" y="1533465"/>
            <a:ext cx="11057452" cy="423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When should I compromise? </a:t>
            </a:r>
          </a:p>
          <a:p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When is it acceptable to use the word </a:t>
            </a: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 as a complete sentence?</a:t>
            </a:r>
          </a:p>
          <a:p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What strategies do I use to make things run smoothly both in my home and in my community?</a:t>
            </a:r>
          </a:p>
          <a:p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493" indent="-571493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It’s important to make connections and be an ally because…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5A03EE-C41A-4293-816C-585D0EA6B516}"/>
              </a:ext>
            </a:extLst>
          </p:cNvPr>
          <p:cNvSpPr txBox="1"/>
          <p:nvPr/>
        </p:nvSpPr>
        <p:spPr>
          <a:xfrm>
            <a:off x="1995638" y="390750"/>
            <a:ext cx="8439323" cy="86177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Rebecca’s Perspective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1B064D-8BD4-AE4F-C79C-EE85E3D89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54" b="-1924"/>
          <a:stretch/>
        </p:blipFill>
        <p:spPr>
          <a:xfrm rot="10800000">
            <a:off x="0" y="5919019"/>
            <a:ext cx="12192000" cy="93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48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5359A-72F0-4EC9-A8A6-D172C091C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17CA-B4F1-475E-B033-FD56510EB888}" type="slidenum">
              <a:rPr lang="en-US" smtClean="0">
                <a:solidFill>
                  <a:schemeClr val="tx1"/>
                </a:solidFill>
              </a:rPr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5A03EE-C41A-4293-816C-585D0EA6B516}"/>
              </a:ext>
            </a:extLst>
          </p:cNvPr>
          <p:cNvSpPr txBox="1"/>
          <p:nvPr/>
        </p:nvSpPr>
        <p:spPr>
          <a:xfrm>
            <a:off x="1754720" y="228342"/>
            <a:ext cx="8439323" cy="86177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Meet Robyn!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4E5B6E-3889-14C8-AAD9-020DF05A78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54" b="-1924"/>
          <a:stretch/>
        </p:blipFill>
        <p:spPr>
          <a:xfrm rot="10800000">
            <a:off x="0" y="5919019"/>
            <a:ext cx="12192000" cy="9389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539E36-74D9-FBC3-797F-44E467152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951" y="1453677"/>
            <a:ext cx="3004510" cy="4006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8C10A5F-08AE-6ACE-F8E0-05A907731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0" b="20635"/>
          <a:stretch/>
        </p:blipFill>
        <p:spPr bwMode="auto">
          <a:xfrm>
            <a:off x="1013988" y="1707971"/>
            <a:ext cx="3856776" cy="344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34E493-783C-B130-6D7D-B18C86BC58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" t="14894" r="9933" b="9502"/>
          <a:stretch/>
        </p:blipFill>
        <p:spPr bwMode="auto">
          <a:xfrm>
            <a:off x="4172743" y="2880656"/>
            <a:ext cx="4032412" cy="272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410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5359A-72F0-4EC9-A8A6-D172C091C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17CA-B4F1-475E-B033-FD56510EB888}" type="slidenum">
              <a:rPr lang="en-US" smtClean="0">
                <a:solidFill>
                  <a:schemeClr val="tx1"/>
                </a:solidFill>
              </a:rPr>
              <a:t>14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38CC65-8BC8-40A8-88CE-E12530812EC7}"/>
              </a:ext>
            </a:extLst>
          </p:cNvPr>
          <p:cNvSpPr txBox="1"/>
          <p:nvPr/>
        </p:nvSpPr>
        <p:spPr>
          <a:xfrm>
            <a:off x="553301" y="1599033"/>
            <a:ext cx="11333898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What new life celebrations and challenges have I had this year?</a:t>
            </a:r>
          </a:p>
          <a:p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How do I keep a long-term relationship with my providers that is healthy and balanced?</a:t>
            </a:r>
          </a:p>
          <a:p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What should I do if I believe or suspect that there is a discrepancy in an agency provider’s record of services provided to me? </a:t>
            </a:r>
          </a:p>
          <a:p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5A03EE-C41A-4293-816C-585D0EA6B516}"/>
              </a:ext>
            </a:extLst>
          </p:cNvPr>
          <p:cNvSpPr txBox="1"/>
          <p:nvPr/>
        </p:nvSpPr>
        <p:spPr>
          <a:xfrm>
            <a:off x="2207394" y="535128"/>
            <a:ext cx="8439323" cy="86177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Robyn’s Perspective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4E5B6E-3889-14C8-AAD9-020DF05A78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54" b="-1924"/>
          <a:stretch/>
        </p:blipFill>
        <p:spPr>
          <a:xfrm rot="10800000">
            <a:off x="0" y="5919019"/>
            <a:ext cx="12192000" cy="93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31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5359A-72F0-4EC9-A8A6-D172C091C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17CA-B4F1-475E-B033-FD56510EB888}" type="slidenum">
              <a:rPr lang="en-US" smtClean="0">
                <a:solidFill>
                  <a:schemeClr val="tx1"/>
                </a:solidFill>
              </a:rPr>
              <a:t>15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38CC65-8BC8-40A8-88CE-E12530812EC7}"/>
              </a:ext>
            </a:extLst>
          </p:cNvPr>
          <p:cNvSpPr txBox="1"/>
          <p:nvPr/>
        </p:nvSpPr>
        <p:spPr>
          <a:xfrm>
            <a:off x="878266" y="2219638"/>
            <a:ext cx="1047553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93" indent="-571493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How do I help my employer understand the role of my provider in my success?</a:t>
            </a:r>
          </a:p>
          <a:p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493" indent="-571493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How do I facilitate and educate on the power of inclusion in the workplace?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5A03EE-C41A-4293-816C-585D0EA6B516}"/>
              </a:ext>
            </a:extLst>
          </p:cNvPr>
          <p:cNvSpPr txBox="1"/>
          <p:nvPr/>
        </p:nvSpPr>
        <p:spPr>
          <a:xfrm>
            <a:off x="1976388" y="641006"/>
            <a:ext cx="8439323" cy="86177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Robyn’s Perspective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8233A4-C4A6-CF50-4EE0-931AA352D7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54" b="-1924"/>
          <a:stretch/>
        </p:blipFill>
        <p:spPr>
          <a:xfrm rot="10800000">
            <a:off x="0" y="5919019"/>
            <a:ext cx="12192000" cy="93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60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67C78B-AFCB-1D3D-5054-D3A994F92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17CA-B4F1-475E-B033-FD56510EB888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30B8A473-724C-F617-6773-E66402AD1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10" b="13692"/>
          <a:stretch/>
        </p:blipFill>
        <p:spPr>
          <a:xfrm>
            <a:off x="8229601" y="7547"/>
            <a:ext cx="3962400" cy="43448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14781D-EA85-B15D-934C-0EA5A53E9173}"/>
              </a:ext>
            </a:extLst>
          </p:cNvPr>
          <p:cNvSpPr txBox="1"/>
          <p:nvPr/>
        </p:nvSpPr>
        <p:spPr>
          <a:xfrm>
            <a:off x="572369" y="3930637"/>
            <a:ext cx="101036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Nichole Dawkins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Chief Executive Officer/Qualified Organization Owner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Waiver Support Coordinator Supervisor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CDC+ Consultant Supervisor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BD5573-6CBB-6628-F741-172132B2A5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54" b="-1924"/>
          <a:stretch/>
        </p:blipFill>
        <p:spPr>
          <a:xfrm rot="10800000">
            <a:off x="0" y="5919019"/>
            <a:ext cx="12192000" cy="9389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CFBD57-DF4D-7067-5DDB-774F9BB9040D}"/>
              </a:ext>
            </a:extLst>
          </p:cNvPr>
          <p:cNvSpPr txBox="1"/>
          <p:nvPr/>
        </p:nvSpPr>
        <p:spPr>
          <a:xfrm>
            <a:off x="1683944" y="1681948"/>
            <a:ext cx="51860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Meet Nichole!</a:t>
            </a:r>
          </a:p>
        </p:txBody>
      </p:sp>
    </p:spTree>
    <p:extLst>
      <p:ext uri="{BB962C8B-B14F-4D97-AF65-F5344CB8AC3E}">
        <p14:creationId xmlns:p14="http://schemas.microsoft.com/office/powerpoint/2010/main" val="3083431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5359A-72F0-4EC9-A8A6-D172C091C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17CA-B4F1-475E-B033-FD56510EB888}" type="slidenum">
              <a:rPr lang="en-US" smtClean="0">
                <a:solidFill>
                  <a:schemeClr val="tx1"/>
                </a:solidFill>
              </a:rPr>
              <a:t>17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38CC65-8BC8-40A8-88CE-E12530812EC7}"/>
              </a:ext>
            </a:extLst>
          </p:cNvPr>
          <p:cNvSpPr txBox="1"/>
          <p:nvPr/>
        </p:nvSpPr>
        <p:spPr>
          <a:xfrm>
            <a:off x="479659" y="1501541"/>
            <a:ext cx="10789920" cy="3716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How do I manage my role as a WSC and CDC+ Consultant? </a:t>
            </a:r>
          </a:p>
          <a:p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What do these roles have in common and what is different?</a:t>
            </a:r>
          </a:p>
          <a:p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How does the WSC/CDC+ Consultant help monitor providers and client well-being?</a:t>
            </a:r>
          </a:p>
          <a:p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5A03EE-C41A-4293-816C-585D0EA6B516}"/>
              </a:ext>
            </a:extLst>
          </p:cNvPr>
          <p:cNvSpPr txBox="1"/>
          <p:nvPr/>
        </p:nvSpPr>
        <p:spPr>
          <a:xfrm>
            <a:off x="573323" y="464744"/>
            <a:ext cx="11247888" cy="86177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Nichole’s Perspective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3454F5-3B9E-4E18-00A0-2EC31A0969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54" b="-1924"/>
          <a:stretch/>
        </p:blipFill>
        <p:spPr>
          <a:xfrm rot="10800000">
            <a:off x="0" y="5919019"/>
            <a:ext cx="12192000" cy="93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88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5359A-72F0-4EC9-A8A6-D172C091C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17CA-B4F1-475E-B033-FD56510EB888}" type="slidenum">
              <a:rPr lang="en-US" smtClean="0">
                <a:solidFill>
                  <a:schemeClr val="tx1"/>
                </a:solidFill>
              </a:rPr>
              <a:t>18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38CC65-8BC8-40A8-88CE-E12530812EC7}"/>
              </a:ext>
            </a:extLst>
          </p:cNvPr>
          <p:cNvSpPr txBox="1"/>
          <p:nvPr/>
        </p:nvSpPr>
        <p:spPr>
          <a:xfrm>
            <a:off x="505754" y="1710498"/>
            <a:ext cx="1078992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How do I ensure an understanding of CDC+ processes, documentation, and other requirements? </a:t>
            </a:r>
          </a:p>
          <a:p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How do I develop relationships in the community to assist my clients?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How do I help my clients find and utilize community resources in addition to waiver providers?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5A03EE-C41A-4293-816C-585D0EA6B516}"/>
              </a:ext>
            </a:extLst>
          </p:cNvPr>
          <p:cNvSpPr txBox="1"/>
          <p:nvPr/>
        </p:nvSpPr>
        <p:spPr>
          <a:xfrm>
            <a:off x="359957" y="493497"/>
            <a:ext cx="11170763" cy="86177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Nichole’s Perspective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75E00A-19F9-7AF1-1E1F-61A24B48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54" b="-1924"/>
          <a:stretch/>
        </p:blipFill>
        <p:spPr>
          <a:xfrm rot="10800000">
            <a:off x="0" y="5919019"/>
            <a:ext cx="12192000" cy="93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5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5359A-72F0-4EC9-A8A6-D172C091C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17CA-B4F1-475E-B033-FD56510EB888}" type="slidenum">
              <a:rPr lang="en-US" smtClean="0">
                <a:solidFill>
                  <a:schemeClr val="tx1"/>
                </a:solidFill>
              </a:rPr>
              <a:t>19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38CC65-8BC8-40A8-88CE-E12530812EC7}"/>
              </a:ext>
            </a:extLst>
          </p:cNvPr>
          <p:cNvSpPr txBox="1"/>
          <p:nvPr/>
        </p:nvSpPr>
        <p:spPr>
          <a:xfrm>
            <a:off x="1254379" y="1420361"/>
            <a:ext cx="10368792" cy="4274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3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Family Care Council</a:t>
            </a:r>
          </a:p>
          <a:p>
            <a:pPr>
              <a:defRPr/>
            </a:pPr>
            <a:r>
              <a:rPr lang="en-US" altLang="en-US" sz="3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hlinkClick r:id="rId2"/>
              </a:rPr>
              <a:t>http://www.fccflorida.org/</a:t>
            </a:r>
            <a:endParaRPr lang="en-US" altLang="en-US" sz="34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defRPr/>
            </a:pPr>
            <a:endParaRPr lang="en-US" altLang="en-US" sz="34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3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Florida Self-Advocates </a:t>
            </a:r>
            <a:r>
              <a:rPr lang="en-US" altLang="en-US" sz="34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Network’D</a:t>
            </a:r>
            <a:r>
              <a:rPr lang="en-US" altLang="en-US" sz="3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(FL SAND)</a:t>
            </a:r>
          </a:p>
          <a:p>
            <a:pPr>
              <a:defRPr/>
            </a:pPr>
            <a:r>
              <a:rPr lang="en-US" altLang="en-US" sz="3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  <a:hlinkClick r:id="rId3"/>
              </a:rPr>
              <a:t>http://flsand.org/</a:t>
            </a:r>
            <a:endParaRPr lang="en-US" altLang="en-US" sz="34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en-US" altLang="en-US" sz="34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34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Subscribe to APD news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http://apdcares.org/</a:t>
            </a:r>
            <a:r>
              <a:rPr lang="en-US" sz="3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5A03EE-C41A-4293-816C-585D0EA6B516}"/>
              </a:ext>
            </a:extLst>
          </p:cNvPr>
          <p:cNvSpPr txBox="1"/>
          <p:nvPr/>
        </p:nvSpPr>
        <p:spPr>
          <a:xfrm>
            <a:off x="2237192" y="385928"/>
            <a:ext cx="84393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Getting Connected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F5403C-5BF8-331F-D9FF-F61E185835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154" b="-1924"/>
          <a:stretch/>
        </p:blipFill>
        <p:spPr>
          <a:xfrm rot="10800000">
            <a:off x="0" y="5919019"/>
            <a:ext cx="12192000" cy="93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25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1AFD3-0A5D-BF60-730C-3E034BFD3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774" y="4153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8B3A9-E91D-82A9-A743-D1CF50E60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496" y="1322552"/>
            <a:ext cx="11563186" cy="485702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Sara Canali – Self-advocate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Rebecca Crosby, MSW, CHWC – Self-advocate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Robyn Stawski – Self-advocate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Nichole Dawkins – Waiver Support Coordinator (WSC) Supervisor and Consumer-Directed Care Plus (CDC+) Consultant Supervisor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Natalie Jean, Moderator - Self-advocate and APD Ombudsman</a:t>
            </a:r>
            <a:endParaRPr lang="en-US" sz="3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BE853-22A4-99F1-9E1F-97F2302B2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17CA-B4F1-475E-B033-FD56510EB888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A81221-C3BE-250E-E570-9F15E25A4A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54" b="-1924"/>
          <a:stretch/>
        </p:blipFill>
        <p:spPr>
          <a:xfrm rot="10800000">
            <a:off x="0" y="6179575"/>
            <a:ext cx="12192000" cy="67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71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5359A-72F0-4EC9-A8A6-D172C091C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17CA-B4F1-475E-B033-FD56510EB888}" type="slidenum">
              <a:rPr lang="en-US" smtClean="0">
                <a:solidFill>
                  <a:schemeClr val="tx1"/>
                </a:solidFill>
              </a:rPr>
              <a:t>20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38CC65-8BC8-40A8-88CE-E12530812EC7}"/>
              </a:ext>
            </a:extLst>
          </p:cNvPr>
          <p:cNvSpPr txBox="1"/>
          <p:nvPr/>
        </p:nvSpPr>
        <p:spPr>
          <a:xfrm>
            <a:off x="1226740" y="1820941"/>
            <a:ext cx="1036879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93" indent="-571493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Self-advocacy – it's your decision!</a:t>
            </a:r>
          </a:p>
          <a:p>
            <a:pPr marL="571493" indent="-571493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Know the rules of the program</a:t>
            </a:r>
          </a:p>
          <a:p>
            <a:pPr marL="571493" indent="-571493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Your WSC should help YOU</a:t>
            </a:r>
          </a:p>
          <a:p>
            <a:pPr marL="571493" indent="-571493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How to find providers</a:t>
            </a:r>
          </a:p>
          <a:p>
            <a:pPr marL="571493" indent="-571493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Use community resources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5A03EE-C41A-4293-816C-585D0EA6B516}"/>
              </a:ext>
            </a:extLst>
          </p:cNvPr>
          <p:cNvSpPr txBox="1"/>
          <p:nvPr/>
        </p:nvSpPr>
        <p:spPr>
          <a:xfrm>
            <a:off x="3100339" y="543522"/>
            <a:ext cx="59913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Let’s Not Forget…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DB5C1C-ECAA-4415-99C5-5535B3D17B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54" b="-1924"/>
          <a:stretch/>
        </p:blipFill>
        <p:spPr>
          <a:xfrm rot="10800000">
            <a:off x="0" y="5673011"/>
            <a:ext cx="12192000" cy="118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43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5359A-72F0-4EC9-A8A6-D172C091C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17CA-B4F1-475E-B033-FD56510EB888}" type="slidenum">
              <a:rPr lang="en-US" smtClean="0">
                <a:solidFill>
                  <a:schemeClr val="tx1"/>
                </a:solidFill>
              </a:rPr>
              <a:t>21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38CC65-8BC8-40A8-88CE-E12530812EC7}"/>
              </a:ext>
            </a:extLst>
          </p:cNvPr>
          <p:cNvSpPr txBox="1"/>
          <p:nvPr/>
        </p:nvSpPr>
        <p:spPr>
          <a:xfrm>
            <a:off x="391260" y="1297419"/>
            <a:ext cx="11513566" cy="4662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iBudget Florida</a:t>
            </a:r>
          </a:p>
          <a:p>
            <a:r>
              <a:rPr lang="en-US" sz="3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2"/>
              </a:rPr>
              <a:t>http://ibudgetflorida.org</a:t>
            </a:r>
            <a:endParaRPr lang="en-US" sz="33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1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Consumer-Directed Care Plus (CDC+)</a:t>
            </a:r>
          </a:p>
          <a:p>
            <a:r>
              <a:rPr lang="en-US" sz="3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https://apd.myflorida.com/cdcplus/</a:t>
            </a:r>
            <a:r>
              <a:rPr lang="en-US" sz="3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Florida Navigator</a:t>
            </a:r>
          </a:p>
          <a:p>
            <a:r>
              <a:rPr lang="en-US" sz="3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https://navigator.apd.myflorida.com/</a:t>
            </a:r>
            <a:r>
              <a:rPr lang="en-US" sz="3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APD Resource Directory</a:t>
            </a:r>
          </a:p>
          <a:p>
            <a:r>
              <a:rPr lang="en-US" sz="3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/>
              </a:rPr>
              <a:t>http://resourcedirectory.apd.myflorida.com/resourcedirectory/</a:t>
            </a:r>
            <a:r>
              <a:rPr lang="en-US" sz="3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endParaRPr lang="en-US" sz="33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5A03EE-C41A-4293-816C-585D0EA6B516}"/>
              </a:ext>
            </a:extLst>
          </p:cNvPr>
          <p:cNvSpPr txBox="1"/>
          <p:nvPr/>
        </p:nvSpPr>
        <p:spPr>
          <a:xfrm>
            <a:off x="3720475" y="381467"/>
            <a:ext cx="52213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APD Resources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FDA6B2-18A9-F8FA-9E93-75FED59929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154" b="-1924"/>
          <a:stretch/>
        </p:blipFill>
        <p:spPr>
          <a:xfrm rot="10800000">
            <a:off x="0" y="5997677"/>
            <a:ext cx="12192000" cy="86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54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5359A-72F0-4EC9-A8A6-D172C091C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17CA-B4F1-475E-B033-FD56510EB888}" type="slidenum">
              <a:rPr lang="en-US" smtClean="0">
                <a:solidFill>
                  <a:schemeClr val="tx1"/>
                </a:solidFill>
              </a:rPr>
              <a:t>22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38CC65-8BC8-40A8-88CE-E12530812EC7}"/>
              </a:ext>
            </a:extLst>
          </p:cNvPr>
          <p:cNvSpPr txBox="1"/>
          <p:nvPr/>
        </p:nvSpPr>
        <p:spPr>
          <a:xfrm>
            <a:off x="1131104" y="1160652"/>
            <a:ext cx="10774204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Sara Canali, Self-advocate 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canalissi25@gmail.com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Rebecca Crosby, Self-advocate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rebeccarcrosby@gmail.com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Robyn Stawski, Self-advocate 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robyn.stawski@gmail.com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Natalie Jean, Self-advocate and APD Ombudsman 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natalie.jean@apdcares.org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Office Phone: 850-414-6666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5A03EE-C41A-4293-816C-585D0EA6B516}"/>
              </a:ext>
            </a:extLst>
          </p:cNvPr>
          <p:cNvSpPr txBox="1"/>
          <p:nvPr/>
        </p:nvSpPr>
        <p:spPr>
          <a:xfrm>
            <a:off x="2298026" y="227647"/>
            <a:ext cx="75959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Contact Information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DB5C1C-ECAA-4415-99C5-5535B3D17B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154" b="-1924"/>
          <a:stretch/>
        </p:blipFill>
        <p:spPr>
          <a:xfrm rot="16200000">
            <a:off x="-2903895" y="2903900"/>
            <a:ext cx="6858000" cy="105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50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EFC1C65-4CEA-408C-AF97-BD815EDC8D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57" b="-5788"/>
          <a:stretch/>
        </p:blipFill>
        <p:spPr>
          <a:xfrm rot="10800000">
            <a:off x="0" y="5250427"/>
            <a:ext cx="12192000" cy="16075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EA6FEF-29BD-4379-BE37-E0045E4F5C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0491" y="2379830"/>
            <a:ext cx="8008915" cy="994091"/>
          </a:xfrm>
        </p:spPr>
        <p:txBody>
          <a:bodyPr>
            <a:noAutofit/>
          </a:bodyPr>
          <a:lstStyle/>
          <a:p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216863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5359A-72F0-4EC9-A8A6-D172C091C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17CA-B4F1-475E-B033-FD56510EB888}" type="slidenum">
              <a:rPr lang="en-US" smtClean="0">
                <a:solidFill>
                  <a:schemeClr val="tx1"/>
                </a:solidFill>
              </a:rPr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38CC65-8BC8-40A8-88CE-E12530812EC7}"/>
              </a:ext>
            </a:extLst>
          </p:cNvPr>
          <p:cNvSpPr txBox="1"/>
          <p:nvPr/>
        </p:nvSpPr>
        <p:spPr>
          <a:xfrm>
            <a:off x="1734493" y="2456811"/>
            <a:ext cx="8117430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493" indent="-571493">
              <a:spcBef>
                <a:spcPts val="2100"/>
              </a:spcBef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Self-determination and Self-advocacy</a:t>
            </a:r>
          </a:p>
          <a:p>
            <a:pPr marL="571493" indent="-571493">
              <a:spcBef>
                <a:spcPts val="2100"/>
              </a:spcBef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Insights and Experiences</a:t>
            </a:r>
          </a:p>
          <a:p>
            <a:pPr marL="571493" indent="-571493">
              <a:spcBef>
                <a:spcPts val="2100"/>
              </a:spcBef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Getting Connected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5A03EE-C41A-4293-816C-585D0EA6B516}"/>
              </a:ext>
            </a:extLst>
          </p:cNvPr>
          <p:cNvSpPr txBox="1"/>
          <p:nvPr/>
        </p:nvSpPr>
        <p:spPr>
          <a:xfrm>
            <a:off x="2972461" y="641743"/>
            <a:ext cx="599132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AD08A0-D41C-E488-C3BA-5704008D94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54" b="-1924"/>
          <a:stretch/>
        </p:blipFill>
        <p:spPr>
          <a:xfrm rot="10800000">
            <a:off x="0" y="5919019"/>
            <a:ext cx="12192000" cy="93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93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5359A-72F0-4EC9-A8A6-D172C091C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17CA-B4F1-475E-B033-FD56510EB888}" type="slidenum">
              <a:rPr lang="en-US" smtClean="0">
                <a:solidFill>
                  <a:schemeClr val="tx1"/>
                </a:solidFill>
              </a:rPr>
              <a:t>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38CC65-8BC8-40A8-88CE-E12530812EC7}"/>
              </a:ext>
            </a:extLst>
          </p:cNvPr>
          <p:cNvSpPr txBox="1"/>
          <p:nvPr/>
        </p:nvSpPr>
        <p:spPr>
          <a:xfrm>
            <a:off x="781622" y="1429595"/>
            <a:ext cx="10789920" cy="423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Services can change and evolve – it is a dynamic process </a:t>
            </a:r>
          </a:p>
          <a:p>
            <a:pPr marL="457200" indent="-457200"/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Know the program rules so that you can utilize the flexibility – ask questions and be persistent</a:t>
            </a:r>
          </a:p>
          <a:p>
            <a:pPr marL="457200" indent="-457200"/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Use all available resources – </a:t>
            </a:r>
            <a:r>
              <a:rPr lang="en-US" sz="3400" u="sng" dirty="0">
                <a:latin typeface="Arial" panose="020B0604020202020204" pitchFamily="34" charset="0"/>
                <a:cs typeface="Arial" panose="020B0604020202020204" pitchFamily="34" charset="0"/>
              </a:rPr>
              <a:t>iBudget Florida/CDC+ is the payor of last resort </a:t>
            </a:r>
          </a:p>
          <a:p>
            <a:pPr marL="457200" indent="-457200"/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You must ADVOCATE for yourself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5A03EE-C41A-4293-816C-585D0EA6B516}"/>
              </a:ext>
            </a:extLst>
          </p:cNvPr>
          <p:cNvSpPr txBox="1"/>
          <p:nvPr/>
        </p:nvSpPr>
        <p:spPr>
          <a:xfrm>
            <a:off x="1818967" y="387430"/>
            <a:ext cx="8884897" cy="86177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Flexibility and Self-Direction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58E23D-F0A9-4F55-FB7C-EF574A115A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54" b="-1924"/>
          <a:stretch/>
        </p:blipFill>
        <p:spPr>
          <a:xfrm rot="10800000">
            <a:off x="0" y="5919019"/>
            <a:ext cx="12192000" cy="93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88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5359A-72F0-4EC9-A8A6-D172C091C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17CA-B4F1-475E-B033-FD56510EB888}" type="slidenum">
              <a:rPr lang="en-US" smtClean="0">
                <a:solidFill>
                  <a:schemeClr val="tx1"/>
                </a:solidFill>
              </a:rPr>
              <a:t>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38CC65-8BC8-40A8-88CE-E12530812EC7}"/>
              </a:ext>
            </a:extLst>
          </p:cNvPr>
          <p:cNvSpPr txBox="1"/>
          <p:nvPr/>
        </p:nvSpPr>
        <p:spPr>
          <a:xfrm>
            <a:off x="1027429" y="1263691"/>
            <a:ext cx="10789920" cy="5393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Explain how and what</a:t>
            </a:r>
          </a:p>
          <a:p>
            <a:pPr>
              <a:spcAft>
                <a:spcPts val="600"/>
              </a:spcAft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		- Explain what is going on inside your body </a:t>
            </a:r>
          </a:p>
          <a:p>
            <a:pPr>
              <a:spcAft>
                <a:spcPts val="600"/>
              </a:spcAft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		- You are the one living it</a:t>
            </a:r>
          </a:p>
          <a:p>
            <a:pPr>
              <a:spcAft>
                <a:spcPts val="1500"/>
              </a:spcAft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		- Explain or show what you mean</a:t>
            </a:r>
          </a:p>
          <a:p>
            <a:pPr>
              <a:spcAft>
                <a:spcPts val="600"/>
              </a:spcAft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		- Explain WHY it is important</a:t>
            </a:r>
          </a:p>
          <a:p>
            <a:pPr marL="457200" indent="-457200"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Educate providers on your needs and preferences</a:t>
            </a:r>
          </a:p>
          <a:p>
            <a:pPr marL="457200" indent="-457200">
              <a:spcBef>
                <a:spcPts val="140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Find creative ways to connect with people or locate information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5A03EE-C41A-4293-816C-585D0EA6B516}"/>
              </a:ext>
            </a:extLst>
          </p:cNvPr>
          <p:cNvSpPr txBox="1"/>
          <p:nvPr/>
        </p:nvSpPr>
        <p:spPr>
          <a:xfrm>
            <a:off x="2255520" y="332998"/>
            <a:ext cx="8439323" cy="86177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Self-Advocacy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D273F5-39C3-4CF2-ACC7-E82CAC4B58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54" b="-1924"/>
          <a:stretch/>
        </p:blipFill>
        <p:spPr>
          <a:xfrm rot="16200000">
            <a:off x="-2922634" y="2922639"/>
            <a:ext cx="6858000" cy="101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82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5359A-72F0-4EC9-A8A6-D172C091C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17CA-B4F1-475E-B033-FD56510EB888}" type="slidenum">
              <a:rPr lang="en-US" smtClean="0">
                <a:solidFill>
                  <a:schemeClr val="tx1"/>
                </a:solidFill>
              </a:rPr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38CC65-8BC8-40A8-88CE-E12530812EC7}"/>
              </a:ext>
            </a:extLst>
          </p:cNvPr>
          <p:cNvSpPr txBox="1"/>
          <p:nvPr/>
        </p:nvSpPr>
        <p:spPr>
          <a:xfrm>
            <a:off x="772195" y="1509398"/>
            <a:ext cx="1078992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Work closely with your Waiver Support Coordinator (WSC) – the WSC is there to support you!</a:t>
            </a:r>
          </a:p>
          <a:p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Build relationships with your local APD office and the community</a:t>
            </a:r>
          </a:p>
          <a:p>
            <a:pPr marL="457200" indent="-457200"/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Use community resources that are available to everyone!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5A03EE-C41A-4293-816C-585D0EA6B516}"/>
              </a:ext>
            </a:extLst>
          </p:cNvPr>
          <p:cNvSpPr txBox="1"/>
          <p:nvPr/>
        </p:nvSpPr>
        <p:spPr>
          <a:xfrm>
            <a:off x="2255520" y="332998"/>
            <a:ext cx="8439323" cy="86177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Self-Advocacy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AA70C8-A5B6-206A-6722-379D85E61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54" b="-1924"/>
          <a:stretch/>
        </p:blipFill>
        <p:spPr>
          <a:xfrm rot="10800000">
            <a:off x="0" y="5688531"/>
            <a:ext cx="12192000" cy="116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54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316061-373A-14C5-FF41-0389E23D0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17CA-B4F1-475E-B033-FD56510EB888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 descr="A person on a treadmill&#10;&#10;Description automatically generated with low confidence">
            <a:extLst>
              <a:ext uri="{FF2B5EF4-FFF2-40B4-BE49-F238E27FC236}">
                <a16:creationId xmlns:a16="http://schemas.microsoft.com/office/drawing/2014/main" id="{2D0ACB8E-29E8-F31F-7BF7-EE79988154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91" b="9305"/>
          <a:stretch/>
        </p:blipFill>
        <p:spPr>
          <a:xfrm>
            <a:off x="3644131" y="3159659"/>
            <a:ext cx="3232240" cy="3196694"/>
          </a:xfrm>
          <a:prstGeom prst="rect">
            <a:avLst/>
          </a:prstGeom>
        </p:spPr>
      </p:pic>
      <p:pic>
        <p:nvPicPr>
          <p:cNvPr id="10" name="Picture 9" descr="A picture containing outdoor, ground, stallion, mare&#10;&#10;Description automatically generated">
            <a:extLst>
              <a:ext uri="{FF2B5EF4-FFF2-40B4-BE49-F238E27FC236}">
                <a16:creationId xmlns:a16="http://schemas.microsoft.com/office/drawing/2014/main" id="{E47C89B5-8D80-7D0B-A521-7A3D03A98E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679" b="42645"/>
          <a:stretch/>
        </p:blipFill>
        <p:spPr>
          <a:xfrm>
            <a:off x="6023658" y="1579960"/>
            <a:ext cx="3352145" cy="2724799"/>
          </a:xfrm>
          <a:prstGeom prst="rect">
            <a:avLst/>
          </a:prstGeom>
        </p:spPr>
      </p:pic>
      <p:pic>
        <p:nvPicPr>
          <p:cNvPr id="3" name="Picture 2" descr="A person in a wheelchair playing a guitar&#10;&#10;Description automatically generated with medium confidence">
            <a:extLst>
              <a:ext uri="{FF2B5EF4-FFF2-40B4-BE49-F238E27FC236}">
                <a16:creationId xmlns:a16="http://schemas.microsoft.com/office/drawing/2014/main" id="{7CBE8290-570E-F344-3EDD-B1CF99F5FA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35" t="16106" r="13186"/>
          <a:stretch/>
        </p:blipFill>
        <p:spPr>
          <a:xfrm>
            <a:off x="494164" y="1781269"/>
            <a:ext cx="3765359" cy="2756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EBC39B-6BB1-EA62-BDBD-D558C9AF7BBB}"/>
              </a:ext>
            </a:extLst>
          </p:cNvPr>
          <p:cNvSpPr txBox="1"/>
          <p:nvPr/>
        </p:nvSpPr>
        <p:spPr>
          <a:xfrm>
            <a:off x="4418091" y="319085"/>
            <a:ext cx="342433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Meet Sara!</a:t>
            </a:r>
          </a:p>
        </p:txBody>
      </p:sp>
      <p:pic>
        <p:nvPicPr>
          <p:cNvPr id="6" name="Picture 5" descr="A person holding a bat&#10;&#10;Description automatically generated with medium confidence">
            <a:extLst>
              <a:ext uri="{FF2B5EF4-FFF2-40B4-BE49-F238E27FC236}">
                <a16:creationId xmlns:a16="http://schemas.microsoft.com/office/drawing/2014/main" id="{629EB334-BA1E-162E-E38F-2B93445470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3879" y="3256104"/>
            <a:ext cx="2372868" cy="3003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A906D8-ABE9-B8AB-8F9A-154FFBE955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154" b="-1924"/>
          <a:stretch/>
        </p:blipFill>
        <p:spPr>
          <a:xfrm rot="10800000">
            <a:off x="0" y="5968092"/>
            <a:ext cx="12192000" cy="88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62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5359A-72F0-4EC9-A8A6-D172C091C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17CA-B4F1-475E-B033-FD56510EB888}" type="slidenum">
              <a:rPr lang="en-US" smtClean="0">
                <a:solidFill>
                  <a:schemeClr val="tx1"/>
                </a:solidFill>
              </a:rPr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38CC65-8BC8-40A8-88CE-E12530812EC7}"/>
              </a:ext>
            </a:extLst>
          </p:cNvPr>
          <p:cNvSpPr txBox="1"/>
          <p:nvPr/>
        </p:nvSpPr>
        <p:spPr>
          <a:xfrm>
            <a:off x="712488" y="1522611"/>
            <a:ext cx="107899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What new life celebrations and challenges have I had this year?</a:t>
            </a:r>
          </a:p>
          <a:p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How has my life changed?</a:t>
            </a:r>
          </a:p>
          <a:p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What is my role as my own CDC+ Representative?</a:t>
            </a:r>
          </a:p>
          <a:p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What qualities do I look for in a provider?</a:t>
            </a:r>
          </a:p>
          <a:p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How do I speak up for what I need?</a:t>
            </a:r>
          </a:p>
          <a:p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5A03EE-C41A-4293-816C-585D0EA6B516}"/>
              </a:ext>
            </a:extLst>
          </p:cNvPr>
          <p:cNvSpPr txBox="1"/>
          <p:nvPr/>
        </p:nvSpPr>
        <p:spPr>
          <a:xfrm>
            <a:off x="1998271" y="432215"/>
            <a:ext cx="8439323" cy="86177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Sara’s Perspective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6BED5D-D566-8ACE-D594-03F4D134E3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54" b="-1924"/>
          <a:stretch/>
        </p:blipFill>
        <p:spPr>
          <a:xfrm rot="10800000">
            <a:off x="0" y="5968092"/>
            <a:ext cx="12192000" cy="88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65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5359A-72F0-4EC9-A8A6-D172C091C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17CA-B4F1-475E-B033-FD56510EB888}" type="slidenum">
              <a:rPr lang="en-US" smtClean="0">
                <a:solidFill>
                  <a:schemeClr val="tx1"/>
                </a:solidFill>
              </a:rPr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38CC65-8BC8-40A8-88CE-E12530812EC7}"/>
              </a:ext>
            </a:extLst>
          </p:cNvPr>
          <p:cNvSpPr txBox="1"/>
          <p:nvPr/>
        </p:nvSpPr>
        <p:spPr>
          <a:xfrm>
            <a:off x="869052" y="1278329"/>
            <a:ext cx="107899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What creative ways have I found success?</a:t>
            </a:r>
          </a:p>
          <a:p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How do I make sure my providers are professional and responsible?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What strategies do I use to participate in the community?</a:t>
            </a:r>
          </a:p>
          <a:p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Why did I move to CDC+?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493" indent="-571493"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My advice to you…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5A03EE-C41A-4293-816C-585D0EA6B516}"/>
              </a:ext>
            </a:extLst>
          </p:cNvPr>
          <p:cNvSpPr txBox="1"/>
          <p:nvPr/>
        </p:nvSpPr>
        <p:spPr>
          <a:xfrm>
            <a:off x="2116125" y="370984"/>
            <a:ext cx="8439323" cy="86177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Sara’s Perspective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F50520-99A0-792A-9E2E-C695DC295E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54" b="-1924"/>
          <a:stretch/>
        </p:blipFill>
        <p:spPr>
          <a:xfrm rot="10800000">
            <a:off x="0" y="5919019"/>
            <a:ext cx="12192000" cy="93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57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22285</TotalTime>
  <Words>863</Words>
  <Application>Microsoft Office PowerPoint</Application>
  <PresentationFormat>Widescreen</PresentationFormat>
  <Paragraphs>167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Self Determination and Service Providers: Advocating Through Life’s Journeys  2023 Family Café</vt:lpstr>
      <vt:lpstr>Introductions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Kimberly Tharpe</dc:creator>
  <cp:lastModifiedBy>Crystal Crowell</cp:lastModifiedBy>
  <cp:revision>98</cp:revision>
  <dcterms:created xsi:type="dcterms:W3CDTF">2019-05-15T13:22:31Z</dcterms:created>
  <dcterms:modified xsi:type="dcterms:W3CDTF">2023-06-07T20:27:48Z</dcterms:modified>
</cp:coreProperties>
</file>